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0"/>
  </p:notesMasterIdLst>
  <p:sldIdLst>
    <p:sldId id="256" r:id="rId2"/>
    <p:sldId id="368" r:id="rId3"/>
    <p:sldId id="371" r:id="rId4"/>
    <p:sldId id="351" r:id="rId5"/>
    <p:sldId id="359" r:id="rId6"/>
    <p:sldId id="364" r:id="rId7"/>
    <p:sldId id="337" r:id="rId8"/>
    <p:sldId id="370" r:id="rId9"/>
    <p:sldId id="369" r:id="rId10"/>
    <p:sldId id="356" r:id="rId11"/>
    <p:sldId id="365" r:id="rId12"/>
    <p:sldId id="357" r:id="rId13"/>
    <p:sldId id="336" r:id="rId14"/>
    <p:sldId id="340" r:id="rId15"/>
    <p:sldId id="362" r:id="rId16"/>
    <p:sldId id="363" r:id="rId17"/>
    <p:sldId id="341" r:id="rId18"/>
    <p:sldId id="342" r:id="rId19"/>
    <p:sldId id="343" r:id="rId20"/>
    <p:sldId id="344" r:id="rId21"/>
    <p:sldId id="358" r:id="rId22"/>
    <p:sldId id="267" r:id="rId23"/>
    <p:sldId id="321" r:id="rId24"/>
    <p:sldId id="319" r:id="rId25"/>
    <p:sldId id="361" r:id="rId26"/>
    <p:sldId id="367" r:id="rId27"/>
    <p:sldId id="360" r:id="rId28"/>
    <p:sldId id="36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53"/>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24E9EF-70AF-4952-9E93-FA11F2F81A4E}" type="datetimeFigureOut">
              <a:rPr lang="en-US" smtClean="0"/>
              <a:t>4/21/2025</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DA43EC-2C6B-45F0-B6A0-DF5E144F4B48}" type="slidenum">
              <a:rPr lang="en-US" smtClean="0"/>
              <a:t>‹#›</a:t>
            </a:fld>
            <a:endParaRPr lang="en-US"/>
          </a:p>
        </p:txBody>
      </p:sp>
    </p:spTree>
    <p:extLst>
      <p:ext uri="{BB962C8B-B14F-4D97-AF65-F5344CB8AC3E}">
        <p14:creationId xmlns:p14="http://schemas.microsoft.com/office/powerpoint/2010/main" val="668518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Ref idx="1002">
        <a:schemeClr val="bg1"/>
      </p:bgRef>
    </p:bg>
    <p:spTree>
      <p:nvGrpSpPr>
        <p:cNvPr id="1" name=""/>
        <p:cNvGrpSpPr/>
        <p:nvPr/>
      </p:nvGrpSpPr>
      <p:grpSpPr>
        <a:xfrm>
          <a:off x="0" y="0"/>
          <a:ext cx="0" cy="0"/>
          <a:chOff x="0" y="0"/>
          <a:chExt cx="0" cy="0"/>
        </a:xfrm>
      </p:grpSpPr>
      <p:sp>
        <p:nvSpPr>
          <p:cNvPr id="8" name="مستطيل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رابط مستقيم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عنوان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ar-SA"/>
              <a:t>انقر لتحرير نمط العنوان الرئيسي</a:t>
            </a:r>
            <a:endParaRPr kumimoji="0" lang="en-US"/>
          </a:p>
        </p:txBody>
      </p:sp>
      <p:sp>
        <p:nvSpPr>
          <p:cNvPr id="25" name="عنوان فرعي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ar-SA"/>
              <a:t>انقر لتحرير نمط العنوان الثانوي الرئيسي</a:t>
            </a:r>
            <a:endParaRPr kumimoji="0" lang="en-US"/>
          </a:p>
        </p:txBody>
      </p:sp>
      <p:sp>
        <p:nvSpPr>
          <p:cNvPr id="31" name="عنصر نائب للتاريخ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9D51CC0B-69F0-49C3-A57B-63681B226F2C}" type="datetimeFigureOut">
              <a:rPr lang="en-US" smtClean="0"/>
              <a:t>4/21/2025</a:t>
            </a:fld>
            <a:endParaRPr lang="en-US"/>
          </a:p>
        </p:txBody>
      </p:sp>
      <p:sp>
        <p:nvSpPr>
          <p:cNvPr id="18" name="عنصر نائب للتذييل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عنصر نائب لرقم الشريحة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9B1C5E95-7045-49E7-8DF2-14390CAE8221}"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9D51CC0B-69F0-49C3-A57B-63681B226F2C}" type="datetimeFigureOut">
              <a:rPr lang="en-US" smtClean="0"/>
              <a:t>4/21/2025</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9B1C5E95-7045-49E7-8DF2-14390CAE822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553200" y="274955"/>
            <a:ext cx="1524000" cy="5851525"/>
          </a:xfrm>
        </p:spPr>
        <p:txBody>
          <a:bodyPr vert="eaVert" anchor="t"/>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42"/>
            <a:ext cx="6019800" cy="5851525"/>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a:xfrm>
            <a:off x="4242816" y="6557946"/>
            <a:ext cx="2002464" cy="226902"/>
          </a:xfrm>
        </p:spPr>
        <p:txBody>
          <a:bodyPr/>
          <a:lstStyle/>
          <a:p>
            <a:fld id="{9D51CC0B-69F0-49C3-A57B-63681B226F2C}" type="datetimeFigureOut">
              <a:rPr lang="en-US" smtClean="0"/>
              <a:t>4/21/2025</a:t>
            </a:fld>
            <a:endParaRPr lang="en-US"/>
          </a:p>
        </p:txBody>
      </p:sp>
      <p:sp>
        <p:nvSpPr>
          <p:cNvPr id="5" name="عنصر نائب للتذييل 4"/>
          <p:cNvSpPr>
            <a:spLocks noGrp="1"/>
          </p:cNvSpPr>
          <p:nvPr>
            <p:ph type="ftr" sz="quarter" idx="11"/>
          </p:nvPr>
        </p:nvSpPr>
        <p:spPr>
          <a:xfrm>
            <a:off x="457200" y="6556248"/>
            <a:ext cx="3657600" cy="228600"/>
          </a:xfrm>
        </p:spPr>
        <p:txBody>
          <a:bodyPr/>
          <a:lstStyle/>
          <a:p>
            <a:endParaRPr lang="en-US"/>
          </a:p>
        </p:txBody>
      </p:sp>
      <p:sp>
        <p:nvSpPr>
          <p:cNvPr id="6" name="عنصر نائب لرقم الشريحة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9B1C5E95-7045-49E7-8DF2-14390CAE822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محتوى 2"/>
          <p:cNvSpPr>
            <a:spLocks noGrp="1"/>
          </p:cNvSpPr>
          <p:nvPr>
            <p:ph idx="1"/>
          </p:nvPr>
        </p:nvSpPr>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9D51CC0B-69F0-49C3-A57B-63681B226F2C}" type="datetimeFigureOut">
              <a:rPr lang="en-US" smtClean="0"/>
              <a:t>4/21/2025</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9B1C5E95-7045-49E7-8DF2-14390CAE822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1">
        <a:schemeClr val="bg1"/>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ar-SA"/>
              <a:t>انقر لتحرير أنماط النص الرئيسي</a:t>
            </a:r>
          </a:p>
        </p:txBody>
      </p:sp>
      <p:sp>
        <p:nvSpPr>
          <p:cNvPr id="4" name="عنصر نائب للتاريخ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9D51CC0B-69F0-49C3-A57B-63681B226F2C}" type="datetimeFigureOut">
              <a:rPr lang="en-US" smtClean="0"/>
              <a:t>4/21/2025</a:t>
            </a:fld>
            <a:endParaRPr lang="en-US"/>
          </a:p>
        </p:txBody>
      </p:sp>
      <p:sp>
        <p:nvSpPr>
          <p:cNvPr id="5" name="عنصر نائب للتذييل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عنصر نائب لرقم الشريحة 5"/>
          <p:cNvSpPr>
            <a:spLocks noGrp="1"/>
          </p:cNvSpPr>
          <p:nvPr>
            <p:ph type="sldNum" sz="quarter" idx="12"/>
          </p:nvPr>
        </p:nvSpPr>
        <p:spPr>
          <a:xfrm>
            <a:off x="6733952" y="6555112"/>
            <a:ext cx="588336" cy="228600"/>
          </a:xfrm>
        </p:spPr>
        <p:txBody>
          <a:bodyPr/>
          <a:lstStyle/>
          <a:p>
            <a:fld id="{9B1C5E95-7045-49E7-8DF2-14390CAE8221}"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20040"/>
            <a:ext cx="7242048" cy="1143000"/>
          </a:xfrm>
        </p:spPr>
        <p:txBody>
          <a:bodyPr/>
          <a:lstStyle/>
          <a:p>
            <a:r>
              <a:rPr kumimoji="0" lang="ar-SA"/>
              <a:t>انقر لتحرير نمط العنوان الرئيسي</a:t>
            </a:r>
            <a:endParaRPr kumimoji="0" lang="en-US"/>
          </a:p>
        </p:txBody>
      </p:sp>
      <p:sp>
        <p:nvSpPr>
          <p:cNvPr id="3" name="عنصر نائب للمحتوى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محتوى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عنصر نائب للتاريخ 4"/>
          <p:cNvSpPr>
            <a:spLocks noGrp="1"/>
          </p:cNvSpPr>
          <p:nvPr>
            <p:ph type="dt" sz="half" idx="10"/>
          </p:nvPr>
        </p:nvSpPr>
        <p:spPr/>
        <p:txBody>
          <a:bodyPr/>
          <a:lstStyle/>
          <a:p>
            <a:fld id="{9D51CC0B-69F0-49C3-A57B-63681B226F2C}" type="datetimeFigureOut">
              <a:rPr lang="en-US" smtClean="0"/>
              <a:t>4/21/2025</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9B1C5E95-7045-49E7-8DF2-14390CAE822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20040"/>
            <a:ext cx="7242048" cy="1143000"/>
          </a:xfrm>
        </p:spPr>
        <p:txBody>
          <a:bodyPr anchor="b"/>
          <a:lstStyle>
            <a:lvl1pPr>
              <a:defRPr/>
            </a:lvl1pPr>
            <a:extLst/>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a:t>انقر لتحرير أنماط النص الرئيسي</a:t>
            </a:r>
          </a:p>
        </p:txBody>
      </p:sp>
      <p:sp>
        <p:nvSpPr>
          <p:cNvPr id="4" name="عنصر نائب للنص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a:t>انقر لتحرير أنماط النص الرئيسي</a:t>
            </a:r>
          </a:p>
        </p:txBody>
      </p:sp>
      <p:sp>
        <p:nvSpPr>
          <p:cNvPr id="5" name="عنصر نائب للمحتوى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6" name="عنصر نائب للمحتوى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7" name="عنصر نائب للتاريخ 6"/>
          <p:cNvSpPr>
            <a:spLocks noGrp="1"/>
          </p:cNvSpPr>
          <p:nvPr>
            <p:ph type="dt" sz="half" idx="10"/>
          </p:nvPr>
        </p:nvSpPr>
        <p:spPr/>
        <p:txBody>
          <a:bodyPr/>
          <a:lstStyle/>
          <a:p>
            <a:fld id="{9D51CC0B-69F0-49C3-A57B-63681B226F2C}" type="datetimeFigureOut">
              <a:rPr lang="en-US" smtClean="0"/>
              <a:t>4/21/2025</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9B1C5E95-7045-49E7-8DF2-14390CAE822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20040"/>
            <a:ext cx="7242048" cy="1143000"/>
          </a:xfrm>
        </p:spPr>
        <p:txBody>
          <a:bodyPr/>
          <a:lstStyle/>
          <a:p>
            <a:r>
              <a:rPr kumimoji="0" lang="ar-SA"/>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9D51CC0B-69F0-49C3-A57B-63681B226F2C}" type="datetimeFigureOut">
              <a:rPr lang="en-US" smtClean="0"/>
              <a:t>4/21/2025</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9B1C5E95-7045-49E7-8DF2-14390CAE822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lvl1pPr>
              <a:defRPr>
                <a:solidFill>
                  <a:schemeClr val="tx2"/>
                </a:solidFill>
              </a:defRPr>
            </a:lvl1pPr>
            <a:extLst/>
          </a:lstStyle>
          <a:p>
            <a:fld id="{9D51CC0B-69F0-49C3-A57B-63681B226F2C}" type="datetimeFigureOut">
              <a:rPr lang="en-US" smtClean="0"/>
              <a:t>4/21/2025</a:t>
            </a:fld>
            <a:endParaRPr lang="en-US"/>
          </a:p>
        </p:txBody>
      </p:sp>
      <p:sp>
        <p:nvSpPr>
          <p:cNvPr id="3" name="عنصر نائب للتذييل 2"/>
          <p:cNvSpPr>
            <a:spLocks noGrp="1"/>
          </p:cNvSpPr>
          <p:nvPr>
            <p:ph type="ftr" sz="quarter" idx="11"/>
          </p:nvPr>
        </p:nvSpPr>
        <p:spPr/>
        <p:txBody>
          <a:bodyPr/>
          <a:lstStyle>
            <a:lvl1pPr>
              <a:defRPr>
                <a:solidFill>
                  <a:schemeClr val="tx2"/>
                </a:solidFill>
              </a:defRPr>
            </a:lvl1pPr>
            <a:extLst/>
          </a:lstStyle>
          <a:p>
            <a:endParaRPr lang="en-US"/>
          </a:p>
        </p:txBody>
      </p:sp>
      <p:sp>
        <p:nvSpPr>
          <p:cNvPr id="4" name="عنصر نائب لرقم الشريحة 3"/>
          <p:cNvSpPr>
            <a:spLocks noGrp="1"/>
          </p:cNvSpPr>
          <p:nvPr>
            <p:ph type="sldNum" sz="quarter" idx="12"/>
          </p:nvPr>
        </p:nvSpPr>
        <p:spPr/>
        <p:txBody>
          <a:bodyPr/>
          <a:lstStyle/>
          <a:p>
            <a:fld id="{9B1C5E95-7045-49E7-8DF2-14390CAE822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ar-SA"/>
              <a:t>انقر لتحرير نمط العنوان الرئيسي</a:t>
            </a:r>
            <a:endParaRPr kumimoji="0" lang="en-US"/>
          </a:p>
        </p:txBody>
      </p:sp>
      <p:sp>
        <p:nvSpPr>
          <p:cNvPr id="3" name="عنصر نائب للنص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ar-SA"/>
              <a:t>انقر لتحرير أنماط النص الرئيسي</a:t>
            </a:r>
          </a:p>
        </p:txBody>
      </p:sp>
      <p:sp>
        <p:nvSpPr>
          <p:cNvPr id="4" name="عنصر نائب للمحتوى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عنصر نائب للتاريخ 4"/>
          <p:cNvSpPr>
            <a:spLocks noGrp="1"/>
          </p:cNvSpPr>
          <p:nvPr>
            <p:ph type="dt" sz="half" idx="10"/>
          </p:nvPr>
        </p:nvSpPr>
        <p:spPr/>
        <p:txBody>
          <a:bodyPr/>
          <a:lstStyle/>
          <a:p>
            <a:fld id="{9D51CC0B-69F0-49C3-A57B-63681B226F2C}" type="datetimeFigureOut">
              <a:rPr lang="en-US" smtClean="0"/>
              <a:t>4/21/2025</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9B1C5E95-7045-49E7-8DF2-14390CAE822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bg>
      <p:bgRef idx="1002">
        <a:schemeClr val="bg2"/>
      </p:bgRef>
    </p:bg>
    <p:spTree>
      <p:nvGrpSpPr>
        <p:cNvPr id="1" name=""/>
        <p:cNvGrpSpPr/>
        <p:nvPr/>
      </p:nvGrpSpPr>
      <p:grpSpPr>
        <a:xfrm>
          <a:off x="0" y="0"/>
          <a:ext cx="0" cy="0"/>
          <a:chOff x="0" y="0"/>
          <a:chExt cx="0" cy="0"/>
        </a:xfrm>
      </p:grpSpPr>
      <p:sp>
        <p:nvSpPr>
          <p:cNvPr id="8" name="مستطيل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مستطيل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عنوان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ar-SA"/>
              <a:t>انقر لتحرير نمط العنوان الرئيسي</a:t>
            </a:r>
            <a:endParaRPr kumimoji="0" lang="en-US" dirty="0"/>
          </a:p>
        </p:txBody>
      </p:sp>
      <p:sp>
        <p:nvSpPr>
          <p:cNvPr id="4" name="عنصر نائب للنص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ar-SA"/>
              <a:t>انقر لتحرير أنماط النص الرئيسي</a:t>
            </a:r>
          </a:p>
        </p:txBody>
      </p:sp>
      <p:sp>
        <p:nvSpPr>
          <p:cNvPr id="5" name="عنصر نائب للتاريخ 4"/>
          <p:cNvSpPr>
            <a:spLocks noGrp="1"/>
          </p:cNvSpPr>
          <p:nvPr>
            <p:ph type="dt" sz="half" idx="10"/>
          </p:nvPr>
        </p:nvSpPr>
        <p:spPr/>
        <p:txBody>
          <a:bodyPr/>
          <a:lstStyle/>
          <a:p>
            <a:fld id="{9D51CC0B-69F0-49C3-A57B-63681B226F2C}" type="datetimeFigureOut">
              <a:rPr lang="en-US" smtClean="0"/>
              <a:t>4/21/2025</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9B1C5E95-7045-49E7-8DF2-14390CAE8221}" type="slidenum">
              <a:rPr lang="en-US" smtClean="0"/>
              <a:t>‹#›</a:t>
            </a:fld>
            <a:endParaRPr lang="en-US"/>
          </a:p>
        </p:txBody>
      </p:sp>
      <p:sp>
        <p:nvSpPr>
          <p:cNvPr id="10" name="عنصر نائب للصورة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ar-SA"/>
              <a:t>انقر فوق الأيقونة لإضافة صورة</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مستطيل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عنصر نائب للعنوان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ar-SA"/>
              <a:t>انقر لتحرير نمط العنوان الرئيسي</a:t>
            </a:r>
            <a:endParaRPr kumimoji="0" lang="en-US"/>
          </a:p>
        </p:txBody>
      </p:sp>
      <p:sp>
        <p:nvSpPr>
          <p:cNvPr id="31" name="عنصر نائب للنص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27" name="عنصر نائب للتاريخ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9D51CC0B-69F0-49C3-A57B-63681B226F2C}" type="datetimeFigureOut">
              <a:rPr lang="en-US" smtClean="0"/>
              <a:t>4/21/2025</a:t>
            </a:fld>
            <a:endParaRPr lang="en-US"/>
          </a:p>
        </p:txBody>
      </p:sp>
      <p:sp>
        <p:nvSpPr>
          <p:cNvPr id="4" name="عنصر نائب للتذييل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عنصر نائب لرقم الشريحة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9B1C5E95-7045-49E7-8DF2-14390CAE822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4.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62000" y="2133600"/>
            <a:ext cx="7620000" cy="20574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Chapter 2</a:t>
            </a:r>
            <a:br>
              <a:rPr lang="en-US" dirty="0"/>
            </a:br>
            <a:r>
              <a:rPr lang="en-US" dirty="0"/>
              <a:t> </a:t>
            </a:r>
            <a:r>
              <a:rPr lang="tr-TR" dirty="0"/>
              <a:t>PRESSURE AND FLUID STATICS</a:t>
            </a:r>
            <a:endParaRPr lang="en-US" dirty="0"/>
          </a:p>
        </p:txBody>
      </p:sp>
    </p:spTree>
    <p:extLst>
      <p:ext uri="{BB962C8B-B14F-4D97-AF65-F5344CB8AC3E}">
        <p14:creationId xmlns:p14="http://schemas.microsoft.com/office/powerpoint/2010/main" val="2046454304"/>
      </p:ext>
    </p:extLst>
  </p:cSld>
  <p:clrMapOvr>
    <a:masterClrMapping/>
  </p:clrMapOvr>
  <mc:AlternateContent xmlns:mc="http://schemas.openxmlformats.org/markup-compatibility/2006" xmlns:p14="http://schemas.microsoft.com/office/powerpoint/2010/main">
    <mc:Choice Requires="p14">
      <p:transition spd="slow" p14:dur="2000" advTm="18303"/>
    </mc:Choice>
    <mc:Fallback xmlns="">
      <p:transition spd="slow" advTm="1830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idx="1"/>
          </p:nvPr>
        </p:nvSpPr>
        <p:spPr>
          <a:xfrm>
            <a:off x="0" y="228600"/>
            <a:ext cx="8001000" cy="2819400"/>
          </a:xfrm>
        </p:spPr>
        <p:txBody>
          <a:bodyPr>
            <a:normAutofit/>
          </a:bodyPr>
          <a:lstStyle/>
          <a:p>
            <a:pPr eaLnBrk="1" hangingPunct="1">
              <a:lnSpc>
                <a:spcPct val="95000"/>
              </a:lnSpc>
              <a:spcBef>
                <a:spcPct val="10000"/>
              </a:spcBef>
              <a:spcAft>
                <a:spcPct val="10000"/>
              </a:spcAft>
              <a:buFontTx/>
              <a:buNone/>
            </a:pPr>
            <a:r>
              <a:rPr lang="en-US" sz="2000" b="1" dirty="0">
                <a:solidFill>
                  <a:srgbClr val="CC00CC"/>
                </a:solidFill>
              </a:rPr>
              <a:t>Absolute pressure</a:t>
            </a:r>
            <a:r>
              <a:rPr lang="en-US" sz="2000" dirty="0">
                <a:solidFill>
                  <a:srgbClr val="CC00CC"/>
                </a:solidFill>
              </a:rPr>
              <a:t>:</a:t>
            </a:r>
            <a:r>
              <a:rPr lang="en-US" sz="2000" dirty="0"/>
              <a:t> The actual pressure at a given position. It is measured relative to absolute vacuum (i.e., absolute zero pressure). </a:t>
            </a:r>
          </a:p>
          <a:p>
            <a:pPr eaLnBrk="1" hangingPunct="1">
              <a:lnSpc>
                <a:spcPct val="95000"/>
              </a:lnSpc>
              <a:spcBef>
                <a:spcPct val="10000"/>
              </a:spcBef>
              <a:spcAft>
                <a:spcPct val="10000"/>
              </a:spcAft>
              <a:buFontTx/>
              <a:buNone/>
            </a:pPr>
            <a:r>
              <a:rPr lang="en-US" sz="2000" b="1" dirty="0">
                <a:solidFill>
                  <a:srgbClr val="CC00CC"/>
                </a:solidFill>
              </a:rPr>
              <a:t>Gage pressure</a:t>
            </a:r>
            <a:r>
              <a:rPr lang="en-US" sz="2000" dirty="0">
                <a:solidFill>
                  <a:srgbClr val="CC00CC"/>
                </a:solidFill>
              </a:rPr>
              <a:t>:</a:t>
            </a:r>
            <a:r>
              <a:rPr lang="en-US" sz="2000" dirty="0"/>
              <a:t> The difference between the absolute pressure and the local atmospheric pressure. Most pressure-measuring devices are calibrated to read zero in the atmosphere, and so they indicate gage pressure.</a:t>
            </a:r>
          </a:p>
          <a:p>
            <a:pPr eaLnBrk="1" hangingPunct="1">
              <a:lnSpc>
                <a:spcPct val="95000"/>
              </a:lnSpc>
              <a:spcBef>
                <a:spcPct val="10000"/>
              </a:spcBef>
              <a:spcAft>
                <a:spcPct val="10000"/>
              </a:spcAft>
              <a:buFontTx/>
              <a:buNone/>
            </a:pPr>
            <a:r>
              <a:rPr lang="en-US" sz="2000" b="1" dirty="0">
                <a:solidFill>
                  <a:srgbClr val="CC00CC"/>
                </a:solidFill>
              </a:rPr>
              <a:t>Vacuum pressures</a:t>
            </a:r>
            <a:r>
              <a:rPr lang="en-US" sz="2000" dirty="0">
                <a:solidFill>
                  <a:srgbClr val="CC00CC"/>
                </a:solidFill>
              </a:rPr>
              <a:t>:</a:t>
            </a:r>
            <a:r>
              <a:rPr lang="en-US" sz="2000" dirty="0"/>
              <a:t> Pressures below atmospheric pressure.</a:t>
            </a:r>
            <a:endParaRPr lang="en-US" sz="2000" b="1" dirty="0"/>
          </a:p>
        </p:txBody>
      </p:sp>
      <p:sp>
        <p:nvSpPr>
          <p:cNvPr id="6148" name="Rectangle 4"/>
          <p:cNvSpPr>
            <a:spLocks noChangeArrowheads="1"/>
          </p:cNvSpPr>
          <p:nvPr/>
        </p:nvSpPr>
        <p:spPr bwMode="auto">
          <a:xfrm>
            <a:off x="0" y="3684588"/>
            <a:ext cx="1600200"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FF3300"/>
              </a:buClr>
              <a:buFont typeface="Wingdings" pitchFamily="2" charset="2"/>
              <a:buNone/>
            </a:pPr>
            <a:r>
              <a:rPr lang="en-US" b="0" dirty="0">
                <a:solidFill>
                  <a:srgbClr val="0000CC"/>
                </a:solidFill>
              </a:rPr>
              <a:t>Throughout this text, the pressure </a:t>
            </a:r>
            <a:r>
              <a:rPr lang="en-US" i="1" dirty="0">
                <a:solidFill>
                  <a:srgbClr val="0000CC"/>
                </a:solidFill>
              </a:rPr>
              <a:t>P</a:t>
            </a:r>
            <a:r>
              <a:rPr lang="en-US" b="0" i="1" dirty="0">
                <a:solidFill>
                  <a:srgbClr val="0000CC"/>
                </a:solidFill>
              </a:rPr>
              <a:t> </a:t>
            </a:r>
            <a:r>
              <a:rPr lang="en-US" b="0" dirty="0">
                <a:solidFill>
                  <a:srgbClr val="0000CC"/>
                </a:solidFill>
              </a:rPr>
              <a:t>will denote </a:t>
            </a:r>
            <a:r>
              <a:rPr lang="en-US" i="1" dirty="0">
                <a:solidFill>
                  <a:srgbClr val="0000CC"/>
                </a:solidFill>
              </a:rPr>
              <a:t>absolute pressure</a:t>
            </a:r>
            <a:r>
              <a:rPr lang="en-US" b="0" i="1" dirty="0">
                <a:solidFill>
                  <a:srgbClr val="0000CC"/>
                </a:solidFill>
              </a:rPr>
              <a:t> </a:t>
            </a:r>
            <a:r>
              <a:rPr lang="en-US" b="0" dirty="0">
                <a:solidFill>
                  <a:srgbClr val="0000CC"/>
                </a:solidFill>
              </a:rPr>
              <a:t>unless specified otherwise.</a:t>
            </a:r>
          </a:p>
        </p:txBody>
      </p:sp>
      <p:pic>
        <p:nvPicPr>
          <p:cNvPr id="614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038475"/>
            <a:ext cx="6562725"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425" y="2927350"/>
            <a:ext cx="2314575" cy="882650"/>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327857"/>
      </p:ext>
    </p:extLst>
  </p:cSld>
  <p:clrMapOvr>
    <a:masterClrMapping/>
  </p:clrMapOvr>
  <mc:AlternateContent xmlns:mc="http://schemas.openxmlformats.org/markup-compatibility/2006" xmlns:p14="http://schemas.microsoft.com/office/powerpoint/2010/main">
    <mc:Choice Requires="p14">
      <p:transition spd="slow" p14:dur="2000" advTm="608"/>
    </mc:Choice>
    <mc:Fallback xmlns="">
      <p:transition spd="slow" advTm="60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0" y="76201"/>
            <a:ext cx="8153400" cy="6781799"/>
            <a:chOff x="76200" y="228601"/>
            <a:chExt cx="8001000" cy="6159182"/>
          </a:xfrm>
        </p:grpSpPr>
        <p:pic>
          <p:nvPicPr>
            <p:cNvPr id="3074" name="Picture 2" descr="1. Absolute Pressure&#10;2. Gage Pressure&#10;3. Vacuum Pressure&#10;Types Of Pressure&#10;Absolute&#10;Pressure&#10;Absolute Pressure: The 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601"/>
              <a:ext cx="8001000" cy="6159182"/>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p:cNvSpPr txBox="1"/>
            <p:nvPr/>
          </p:nvSpPr>
          <p:spPr>
            <a:xfrm>
              <a:off x="76200" y="6019800"/>
              <a:ext cx="3429000" cy="367983"/>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endParaRPr lang="en-US" dirty="0"/>
            </a:p>
          </p:txBody>
        </p:sp>
      </p:grpSp>
    </p:spTree>
    <p:extLst>
      <p:ext uri="{BB962C8B-B14F-4D97-AF65-F5344CB8AC3E}">
        <p14:creationId xmlns:p14="http://schemas.microsoft.com/office/powerpoint/2010/main" val="3049109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304800" y="914400"/>
            <a:ext cx="7772400" cy="4678204"/>
          </a:xfrm>
          <a:prstGeom prst="rect">
            <a:avLst/>
          </a:prstGeom>
        </p:spPr>
        <p:style>
          <a:lnRef idx="1">
            <a:schemeClr val="accent5"/>
          </a:lnRef>
          <a:fillRef idx="1003">
            <a:schemeClr val="lt1"/>
          </a:fillRef>
          <a:effectRef idx="1">
            <a:schemeClr val="accent5"/>
          </a:effectRef>
          <a:fontRef idx="minor">
            <a:schemeClr val="dk1"/>
          </a:fontRef>
        </p:style>
        <p:txBody>
          <a:bodyPr wrap="square" rtlCol="0">
            <a:spAutoFit/>
          </a:bodyPr>
          <a:lstStyle/>
          <a:p>
            <a:r>
              <a:rPr lang="en-US" b="1" i="1" dirty="0"/>
              <a:t>Example: A vacuum gage connected to a chamber reads 5.8psi at a location where the atmospheric pressure is 14.5psi .Determine the absolute pressure in the chamber .</a:t>
            </a:r>
          </a:p>
          <a:p>
            <a:endParaRPr lang="en-US" b="1" i="1" dirty="0"/>
          </a:p>
          <a:p>
            <a:endParaRPr lang="en-US" b="1" i="1" dirty="0"/>
          </a:p>
          <a:p>
            <a:r>
              <a:rPr lang="en-US" b="1" i="1" dirty="0"/>
              <a:t>Solution: the gage pressure of a vacuum chamber is given .</a:t>
            </a:r>
          </a:p>
          <a:p>
            <a:r>
              <a:rPr lang="en-US" b="1" i="1" dirty="0"/>
              <a:t>                the absolute pressure in the chamber is to be determined </a:t>
            </a:r>
          </a:p>
          <a:p>
            <a:endParaRPr lang="en-US" b="1" i="1" dirty="0"/>
          </a:p>
          <a:p>
            <a:endParaRPr lang="en-US" b="1" i="1" dirty="0"/>
          </a:p>
          <a:p>
            <a:r>
              <a:rPr lang="en-US" b="1" i="1" dirty="0"/>
              <a:t>Then :             </a:t>
            </a:r>
            <a:r>
              <a:rPr lang="en-US" sz="2800" b="1" i="1" dirty="0" err="1"/>
              <a:t>P</a:t>
            </a:r>
            <a:r>
              <a:rPr lang="en-US" sz="2800" b="1" i="1" baseline="-25000" dirty="0" err="1"/>
              <a:t>abs</a:t>
            </a:r>
            <a:r>
              <a:rPr lang="en-US" sz="2800" b="1" i="1" dirty="0"/>
              <a:t>=</a:t>
            </a:r>
            <a:r>
              <a:rPr lang="en-US" sz="2800" b="1" i="1" dirty="0" err="1"/>
              <a:t>P</a:t>
            </a:r>
            <a:r>
              <a:rPr lang="en-US" sz="2800" b="1" i="1" baseline="-25000" dirty="0" err="1"/>
              <a:t>atm</a:t>
            </a:r>
            <a:r>
              <a:rPr lang="en-US" sz="2800" b="1" i="1" dirty="0"/>
              <a:t> – </a:t>
            </a:r>
            <a:r>
              <a:rPr lang="en-US" sz="2800" b="1" i="1" dirty="0" err="1"/>
              <a:t>P</a:t>
            </a:r>
            <a:r>
              <a:rPr lang="en-US" sz="2800" b="1" i="1" baseline="-25000" dirty="0" err="1"/>
              <a:t>vac</a:t>
            </a:r>
            <a:r>
              <a:rPr lang="en-US" sz="2800" b="1" i="1" dirty="0"/>
              <a:t> =14.5-5.8=8.7psi</a:t>
            </a:r>
            <a:endParaRPr lang="en-US" b="1" i="1" dirty="0"/>
          </a:p>
          <a:p>
            <a:endParaRPr lang="en-US" b="1" i="1" dirty="0"/>
          </a:p>
          <a:p>
            <a:endParaRPr lang="en-US" b="1" i="1" dirty="0"/>
          </a:p>
          <a:p>
            <a:endParaRPr lang="en-US" b="1" i="1" dirty="0"/>
          </a:p>
          <a:p>
            <a:r>
              <a:rPr lang="en-US" b="1" i="1" dirty="0"/>
              <a:t>Discussion : Note that the local value of the atmospheric pressure is used when determining the absolute pressure.</a:t>
            </a:r>
          </a:p>
          <a:p>
            <a:endParaRPr lang="en-US" b="1" i="1"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H="1">
            <a:off x="7148945" y="6096000"/>
            <a:ext cx="609600" cy="609600"/>
          </a:xfrm>
          <a:prstGeom prst="rect">
            <a:avLst/>
          </a:prstGeom>
        </p:spPr>
      </p:pic>
    </p:spTree>
    <p:extLst>
      <p:ext uri="{BB962C8B-B14F-4D97-AF65-F5344CB8AC3E}">
        <p14:creationId xmlns:p14="http://schemas.microsoft.com/office/powerpoint/2010/main" val="35338958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1.slideserve.com/2511677/review-pressure-force-per-unit-are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76249"/>
            <a:ext cx="7848600" cy="5886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737665"/>
      </p:ext>
    </p:extLst>
  </p:cSld>
  <p:clrMapOvr>
    <a:masterClrMapping/>
  </p:clrMapOvr>
  <mc:AlternateContent xmlns:mc="http://schemas.openxmlformats.org/markup-compatibility/2006" xmlns:p14="http://schemas.microsoft.com/office/powerpoint/2010/main">
    <mc:Choice Requires="p14">
      <p:transition spd="slow" p14:dur="2000" advTm="92464"/>
    </mc:Choice>
    <mc:Fallback xmlns="">
      <p:transition spd="slow" advTm="9246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مجموعة 2"/>
          <p:cNvGrpSpPr/>
          <p:nvPr/>
        </p:nvGrpSpPr>
        <p:grpSpPr>
          <a:xfrm>
            <a:off x="584201" y="457200"/>
            <a:ext cx="8026399" cy="6019800"/>
            <a:chOff x="584201" y="457200"/>
            <a:chExt cx="8026399" cy="6019800"/>
          </a:xfrm>
        </p:grpSpPr>
        <p:pic>
          <p:nvPicPr>
            <p:cNvPr id="14338" name="Picture 2" descr="https://image3.slideserve.com/7044201/common-units-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1" y="457200"/>
              <a:ext cx="8026399"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584201" y="457200"/>
              <a:ext cx="1320799"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36222637"/>
      </p:ext>
    </p:extLst>
  </p:cSld>
  <p:clrMapOvr>
    <a:masterClrMapping/>
  </p:clrMapOvr>
  <mc:AlternateContent xmlns:mc="http://schemas.openxmlformats.org/markup-compatibility/2006" xmlns:p14="http://schemas.microsoft.com/office/powerpoint/2010/main">
    <mc:Choice Requires="p14">
      <p:transition spd="slow" p14:dur="2000" advTm="64356"/>
    </mc:Choice>
    <mc:Fallback xmlns="">
      <p:transition spd="slow" advTm="64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533400" y="381000"/>
            <a:ext cx="7772399" cy="5791200"/>
            <a:chOff x="533400" y="381000"/>
            <a:chExt cx="7772399" cy="5791200"/>
          </a:xfrm>
        </p:grpSpPr>
        <p:pic>
          <p:nvPicPr>
            <p:cNvPr id="11266" name="Picture 2" descr="https://image3.slideserve.com/7044201/water-bed-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57200"/>
              <a:ext cx="7619999"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533400" y="381000"/>
              <a:ext cx="12954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مستطيل 3"/>
            <p:cNvSpPr/>
            <p:nvPr/>
          </p:nvSpPr>
          <p:spPr>
            <a:xfrm>
              <a:off x="3214254" y="5257800"/>
              <a:ext cx="493914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18412058"/>
      </p:ext>
    </p:extLst>
  </p:cSld>
  <p:clrMapOvr>
    <a:masterClrMapping/>
  </p:clrMapOvr>
  <mc:AlternateContent xmlns:mc="http://schemas.openxmlformats.org/markup-compatibility/2006" xmlns:p14="http://schemas.microsoft.com/office/powerpoint/2010/main">
    <mc:Choice Requires="p14">
      <p:transition spd="slow" p14:dur="2000" advTm="118831"/>
    </mc:Choice>
    <mc:Fallback xmlns="">
      <p:transition spd="slow" advTm="118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مجموعة 2"/>
          <p:cNvGrpSpPr/>
          <p:nvPr/>
        </p:nvGrpSpPr>
        <p:grpSpPr>
          <a:xfrm>
            <a:off x="762000" y="533400"/>
            <a:ext cx="7696200" cy="5848351"/>
            <a:chOff x="762000" y="533400"/>
            <a:chExt cx="7696200" cy="5848351"/>
          </a:xfrm>
        </p:grpSpPr>
        <p:pic>
          <p:nvPicPr>
            <p:cNvPr id="13314" name="Picture 2" descr="https://image3.slideserve.com/7044201/water-bed-continued-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09600"/>
              <a:ext cx="7696200" cy="5772151"/>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762000" y="533400"/>
              <a:ext cx="12954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617403"/>
      </p:ext>
    </p:extLst>
  </p:cSld>
  <p:clrMapOvr>
    <a:masterClrMapping/>
  </p:clrMapOvr>
  <mc:AlternateContent xmlns:mc="http://schemas.openxmlformats.org/markup-compatibility/2006" xmlns:p14="http://schemas.microsoft.com/office/powerpoint/2010/main">
    <mc:Choice Requires="p14">
      <p:transition spd="slow" p14:dur="2000" advTm="61266"/>
    </mc:Choice>
    <mc:Fallback xmlns="">
      <p:transition spd="slow" advTm="61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image3.slideserve.com/7044201/bulk-modulus-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85800"/>
            <a:ext cx="6858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914400" y="381000"/>
            <a:ext cx="14478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326853"/>
      </p:ext>
    </p:extLst>
  </p:cSld>
  <p:clrMapOvr>
    <a:masterClrMapping/>
  </p:clrMapOvr>
  <mc:AlternateContent xmlns:mc="http://schemas.openxmlformats.org/markup-compatibility/2006" xmlns:p14="http://schemas.microsoft.com/office/powerpoint/2010/main">
    <mc:Choice Requires="p14">
      <p:transition spd="slow" p14:dur="2000" advTm="65273"/>
    </mc:Choice>
    <mc:Fallback xmlns="">
      <p:transition spd="slow" advTm="6527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image3.slideserve.com/7044201/bulk-modulus1-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0" y="647699"/>
            <a:ext cx="7721600" cy="5676901"/>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533400" y="381000"/>
            <a:ext cx="14478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1133724"/>
      </p:ext>
    </p:extLst>
  </p:cSld>
  <p:clrMapOvr>
    <a:masterClrMapping/>
  </p:clrMapOvr>
  <mc:AlternateContent xmlns:mc="http://schemas.openxmlformats.org/markup-compatibility/2006" xmlns:p14="http://schemas.microsoft.com/office/powerpoint/2010/main">
    <mc:Choice Requires="p14">
      <p:transition spd="slow" p14:dur="2000" advTm="24743"/>
    </mc:Choice>
    <mc:Fallback xmlns="">
      <p:transition spd="slow" advTm="2474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ssure and Depth in a Static Flu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77724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517037"/>
      </p:ext>
    </p:extLst>
  </p:cSld>
  <p:clrMapOvr>
    <a:masterClrMapping/>
  </p:clrMapOvr>
  <mc:AlternateContent xmlns:mc="http://schemas.openxmlformats.org/markup-compatibility/2006" xmlns:p14="http://schemas.microsoft.com/office/powerpoint/2010/main">
    <mc:Choice Requires="p14">
      <p:transition spd="slow" p14:dur="2000" advTm="112298"/>
    </mc:Choice>
    <mc:Fallback xmlns="">
      <p:transition spd="slow" advTm="11229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ic Outline&#10;•   Pressure&#10;•   Hydraulic Press&#10;•   Pressure and Depth&#10;•   Buoyancy&#10;•   Fluid Flow&#10;•   Bernoulli’s Equation..."/>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8229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884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ressure and Depth in a Static Flu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7862455"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508246"/>
      </p:ext>
    </p:extLst>
  </p:cSld>
  <p:clrMapOvr>
    <a:masterClrMapping/>
  </p:clrMapOvr>
  <mc:AlternateContent xmlns:mc="http://schemas.openxmlformats.org/markup-compatibility/2006" xmlns:p14="http://schemas.microsoft.com/office/powerpoint/2010/main">
    <mc:Choice Requires="p14">
      <p:transition spd="slow" p14:dur="2000" advTm="147786"/>
    </mc:Choice>
    <mc:Fallback xmlns="">
      <p:transition spd="slow" advTm="14778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مجموعة 2"/>
          <p:cNvGrpSpPr/>
          <p:nvPr/>
        </p:nvGrpSpPr>
        <p:grpSpPr>
          <a:xfrm>
            <a:off x="457200" y="304800"/>
            <a:ext cx="7543800" cy="5693434"/>
            <a:chOff x="457200" y="304800"/>
            <a:chExt cx="7543800" cy="5693434"/>
          </a:xfrm>
        </p:grpSpPr>
        <p:pic>
          <p:nvPicPr>
            <p:cNvPr id="153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7543800" cy="569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مربع نص 1"/>
            <p:cNvSpPr txBox="1"/>
            <p:nvPr/>
          </p:nvSpPr>
          <p:spPr>
            <a:xfrm>
              <a:off x="533400" y="3429000"/>
              <a:ext cx="2590800" cy="369332"/>
            </a:xfrm>
            <a:prstGeom prst="rect">
              <a:avLst/>
            </a:prstGeom>
            <a:solidFill>
              <a:schemeClr val="accent2"/>
            </a:solidFill>
          </p:spPr>
          <p:txBody>
            <a:bodyPr wrap="square" rtlCol="0">
              <a:spAutoFit/>
            </a:bodyPr>
            <a:lstStyle/>
            <a:p>
              <a:endParaRPr lang="en-US" dirty="0"/>
            </a:p>
          </p:txBody>
        </p:sp>
      </p:grpSp>
    </p:spTree>
    <p:extLst>
      <p:ext uri="{BB962C8B-B14F-4D97-AF65-F5344CB8AC3E}">
        <p14:creationId xmlns:p14="http://schemas.microsoft.com/office/powerpoint/2010/main" val="594108494"/>
      </p:ext>
    </p:extLst>
  </p:cSld>
  <p:clrMapOvr>
    <a:masterClrMapping/>
  </p:clrMapOvr>
  <mc:AlternateContent xmlns:mc="http://schemas.openxmlformats.org/markup-compatibility/2006" xmlns:p14="http://schemas.microsoft.com/office/powerpoint/2010/main">
    <mc:Choice Requires="p14">
      <p:transition spd="slow" p14:dur="2000" advTm="234831"/>
    </mc:Choice>
    <mc:Fallback xmlns="">
      <p:transition spd="slow" advTm="23483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عنصر نائب للمحتوى 2"/>
              <p:cNvSpPr>
                <a:spLocks noGrp="1"/>
              </p:cNvSpPr>
              <p:nvPr>
                <p:ph idx="1"/>
              </p:nvPr>
            </p:nvSpPr>
            <p:spPr>
              <a:xfrm>
                <a:off x="180109" y="579437"/>
                <a:ext cx="7897091" cy="5821363"/>
              </a:xfrm>
            </p:spPr>
            <p:style>
              <a:lnRef idx="1">
                <a:schemeClr val="accent1"/>
              </a:lnRef>
              <a:fillRef idx="2">
                <a:schemeClr val="accent1"/>
              </a:fillRef>
              <a:effectRef idx="1">
                <a:schemeClr val="accent1"/>
              </a:effectRef>
              <a:fontRef idx="minor">
                <a:schemeClr val="dk1"/>
              </a:fontRef>
            </p:style>
            <p:txBody>
              <a:bodyPr/>
              <a:lstStyle/>
              <a:p>
                <a:r>
                  <a:rPr lang="en-US" dirty="0">
                    <a:solidFill>
                      <a:srgbClr val="C00000"/>
                    </a:solidFill>
                  </a:rPr>
                  <a:t>Ex</a:t>
                </a:r>
                <a:r>
                  <a:rPr lang="en-US" dirty="0"/>
                  <a:t>: The surface of the water in a storage tank is 30m above a water faucet in the kitchen of a house .calculate the water pressure of the faucet(</a:t>
                </a:r>
                <a:r>
                  <a:rPr lang="ar-IQ" dirty="0"/>
                  <a:t>صنبور</a:t>
                </a:r>
                <a:r>
                  <a:rPr lang="en-US" dirty="0"/>
                  <a:t>)? </a:t>
                </a:r>
                <a14:m>
                  <m:oMath xmlns:m="http://schemas.openxmlformats.org/officeDocument/2006/math">
                    <m:r>
                      <a:rPr lang="en-US" i="1">
                        <a:latin typeface="Cambria Math"/>
                        <a:ea typeface="Cambria Math"/>
                      </a:rPr>
                      <m:t>𝜌</m:t>
                    </m:r>
                  </m:oMath>
                </a14:m>
                <a:r>
                  <a:rPr lang="en-US" dirty="0"/>
                  <a:t>(water)=1x10</a:t>
                </a:r>
                <a:r>
                  <a:rPr lang="en-US" baseline="30000" dirty="0"/>
                  <a:t>3</a:t>
                </a:r>
                <a:r>
                  <a:rPr lang="en-US" dirty="0"/>
                  <a:t>kg/m</a:t>
                </a:r>
                <a:r>
                  <a:rPr lang="en-US" baseline="30000" dirty="0"/>
                  <a:t>3</a:t>
                </a:r>
              </a:p>
              <a:p>
                <a:r>
                  <a:rPr lang="en-US" dirty="0">
                    <a:solidFill>
                      <a:srgbClr val="FF0000"/>
                    </a:solidFill>
                  </a:rPr>
                  <a:t>Solution:</a:t>
                </a:r>
              </a:p>
              <a:p>
                <a14:m>
                  <m:oMath xmlns:m="http://schemas.openxmlformats.org/officeDocument/2006/math">
                    <m:r>
                      <a:rPr lang="en-US" i="1" smtClean="0">
                        <a:solidFill>
                          <a:srgbClr val="FF0000"/>
                        </a:solidFill>
                        <a:latin typeface="Cambria Math"/>
                        <a:ea typeface="Cambria Math"/>
                      </a:rPr>
                      <m:t>∆</m:t>
                    </m:r>
                    <m:r>
                      <a:rPr lang="en-US" b="0" i="1" smtClean="0">
                        <a:solidFill>
                          <a:srgbClr val="FF0000"/>
                        </a:solidFill>
                        <a:latin typeface="Cambria Math"/>
                        <a:ea typeface="Cambria Math"/>
                      </a:rPr>
                      <m:t>𝑃</m:t>
                    </m:r>
                    <m:r>
                      <a:rPr lang="en-US" b="0" i="1" smtClean="0">
                        <a:solidFill>
                          <a:srgbClr val="FF0000"/>
                        </a:solidFill>
                        <a:latin typeface="Cambria Math"/>
                        <a:ea typeface="Cambria Math"/>
                      </a:rPr>
                      <m:t>=</m:t>
                    </m:r>
                    <m:r>
                      <a:rPr lang="en-US" i="1">
                        <a:latin typeface="Cambria Math"/>
                        <a:ea typeface="Cambria Math"/>
                      </a:rPr>
                      <m:t>𝜌</m:t>
                    </m:r>
                  </m:oMath>
                </a14:m>
                <a:r>
                  <a:rPr lang="en-US" dirty="0"/>
                  <a:t>gh</a:t>
                </a:r>
              </a:p>
              <a:p>
                <a14:m>
                  <m:oMath xmlns:m="http://schemas.openxmlformats.org/officeDocument/2006/math">
                    <m:r>
                      <a:rPr lang="en-US" i="1">
                        <a:solidFill>
                          <a:srgbClr val="FF0000"/>
                        </a:solidFill>
                        <a:latin typeface="Cambria Math"/>
                        <a:ea typeface="Cambria Math"/>
                      </a:rPr>
                      <m:t>∆</m:t>
                    </m:r>
                    <m:r>
                      <a:rPr lang="en-US" i="1">
                        <a:solidFill>
                          <a:srgbClr val="FF0000"/>
                        </a:solidFill>
                        <a:latin typeface="Cambria Math"/>
                        <a:ea typeface="Cambria Math"/>
                      </a:rPr>
                      <m:t>𝑃</m:t>
                    </m:r>
                    <m:r>
                      <a:rPr lang="en-US" i="1">
                        <a:solidFill>
                          <a:srgbClr val="FF0000"/>
                        </a:solidFill>
                        <a:latin typeface="Cambria Math"/>
                        <a:ea typeface="Cambria Math"/>
                      </a:rPr>
                      <m:t> </m:t>
                    </m:r>
                  </m:oMath>
                </a14:m>
                <a:r>
                  <a:rPr lang="en-US" dirty="0"/>
                  <a:t>=  1x10</a:t>
                </a:r>
                <a:r>
                  <a:rPr lang="en-US" baseline="30000" dirty="0"/>
                  <a:t>3   </a:t>
                </a:r>
                <a:r>
                  <a:rPr lang="en-US" dirty="0">
                    <a:solidFill>
                      <a:srgbClr val="FF0000"/>
                    </a:solidFill>
                  </a:rPr>
                  <a:t>kg/m</a:t>
                </a:r>
                <a:r>
                  <a:rPr lang="en-US" baseline="30000" dirty="0">
                    <a:solidFill>
                      <a:srgbClr val="FF0000"/>
                    </a:solidFill>
                  </a:rPr>
                  <a:t>3</a:t>
                </a:r>
                <a:r>
                  <a:rPr lang="en-US" dirty="0"/>
                  <a:t>  x  9.8 </a:t>
                </a:r>
                <a:r>
                  <a:rPr lang="en-US" dirty="0">
                    <a:solidFill>
                      <a:srgbClr val="FF0000"/>
                    </a:solidFill>
                  </a:rPr>
                  <a:t>m/s</a:t>
                </a:r>
                <a:r>
                  <a:rPr lang="en-US" baseline="30000" dirty="0">
                    <a:solidFill>
                      <a:srgbClr val="FF0000"/>
                    </a:solidFill>
                  </a:rPr>
                  <a:t>2</a:t>
                </a:r>
                <a:r>
                  <a:rPr lang="en-US" baseline="30000" dirty="0"/>
                  <a:t>   </a:t>
                </a:r>
                <a:r>
                  <a:rPr lang="en-US" dirty="0"/>
                  <a:t>x  30 </a:t>
                </a:r>
                <a:r>
                  <a:rPr lang="en-US" dirty="0">
                    <a:solidFill>
                      <a:srgbClr val="FF0000"/>
                    </a:solidFill>
                  </a:rPr>
                  <a:t>m</a:t>
                </a:r>
              </a:p>
              <a:p>
                <a14:m>
                  <m:oMath xmlns:m="http://schemas.openxmlformats.org/officeDocument/2006/math">
                    <m:r>
                      <a:rPr lang="en-US" i="1">
                        <a:solidFill>
                          <a:srgbClr val="FF0000"/>
                        </a:solidFill>
                        <a:latin typeface="Cambria Math"/>
                        <a:ea typeface="Cambria Math"/>
                      </a:rPr>
                      <m:t>∆</m:t>
                    </m:r>
                    <m:r>
                      <a:rPr lang="en-US" i="1">
                        <a:solidFill>
                          <a:srgbClr val="FF0000"/>
                        </a:solidFill>
                        <a:latin typeface="Cambria Math"/>
                        <a:ea typeface="Cambria Math"/>
                      </a:rPr>
                      <m:t>𝑃</m:t>
                    </m:r>
                    <m:r>
                      <a:rPr lang="en-US" i="1">
                        <a:solidFill>
                          <a:srgbClr val="FF0000"/>
                        </a:solidFill>
                        <a:latin typeface="Cambria Math"/>
                        <a:ea typeface="Cambria Math"/>
                      </a:rPr>
                      <m:t> </m:t>
                    </m:r>
                  </m:oMath>
                </a14:m>
                <a:r>
                  <a:rPr lang="en-US" dirty="0"/>
                  <a:t>=2.9x10</a:t>
                </a:r>
                <a:r>
                  <a:rPr lang="en-US" baseline="30000" dirty="0"/>
                  <a:t>5</a:t>
                </a:r>
                <a:r>
                  <a:rPr lang="en-US" dirty="0"/>
                  <a:t> N/m</a:t>
                </a:r>
                <a:r>
                  <a:rPr lang="en-US" baseline="30000" dirty="0"/>
                  <a:t>2</a:t>
                </a:r>
              </a:p>
              <a:p>
                <a:r>
                  <a:rPr lang="en-US" dirty="0">
                    <a:solidFill>
                      <a:srgbClr val="FF0000"/>
                    </a:solidFill>
                  </a:rPr>
                  <a:t>h :  some time called the pressure head </a:t>
                </a:r>
              </a:p>
              <a:p>
                <a:endParaRPr lang="en-US" dirty="0">
                  <a:solidFill>
                    <a:srgbClr val="FF0000"/>
                  </a:solidFill>
                </a:endParaRPr>
              </a:p>
            </p:txBody>
          </p:sp>
        </mc:Choice>
        <mc:Fallback xmlns="">
          <p:sp>
            <p:nvSpPr>
              <p:cNvPr id="3" name="عنصر نائب للمحتوى 2"/>
              <p:cNvSpPr>
                <a:spLocks noGrp="1" noRot="1" noChangeAspect="1" noMove="1" noResize="1" noEditPoints="1" noAdjustHandles="1" noChangeArrowheads="1" noChangeShapeType="1" noTextEdit="1"/>
              </p:cNvSpPr>
              <p:nvPr>
                <p:ph idx="1"/>
              </p:nvPr>
            </p:nvSpPr>
            <p:spPr>
              <a:xfrm>
                <a:off x="180109" y="579437"/>
                <a:ext cx="7897091" cy="5821363"/>
              </a:xfrm>
              <a:blipFill rotWithShape="1">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901669"/>
      </p:ext>
    </p:extLst>
  </p:cSld>
  <p:clrMapOvr>
    <a:masterClrMapping/>
  </p:clrMapOvr>
  <mc:AlternateContent xmlns:mc="http://schemas.openxmlformats.org/markup-compatibility/2006" xmlns:p14="http://schemas.microsoft.com/office/powerpoint/2010/main">
    <mc:Choice Requires="p14">
      <p:transition spd="slow" p14:dur="2000" advTm="92016"/>
    </mc:Choice>
    <mc:Fallback xmlns="">
      <p:transition spd="slow" advTm="9201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
            <a:ext cx="8153400" cy="757130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u="sng" dirty="0"/>
              <a:t>Example 1.</a:t>
            </a:r>
            <a:endParaRPr lang="en-US" dirty="0"/>
          </a:p>
          <a:p>
            <a:r>
              <a:rPr lang="en-US" dirty="0"/>
              <a:t>The mattress of a water bed is 2.00 m long by 2.00 m wide and 30.0 cm deep. (a) Find the weight of the water in the mattress and the pressure exerted by the water on the floor when the bed rests in its normal position. Assume that the entire lower surface of the bed makes contact with the floor.</a:t>
            </a:r>
          </a:p>
          <a:p>
            <a:pPr algn="r" rtl="1"/>
            <a:r>
              <a:rPr lang="ar-SA" dirty="0"/>
              <a:t>حمام من الماء طولة </a:t>
            </a:r>
            <a:r>
              <a:rPr lang="en-US" dirty="0"/>
              <a:t>2 m</a:t>
            </a:r>
            <a:r>
              <a:rPr lang="ar-SA" dirty="0"/>
              <a:t> وعرضة </a:t>
            </a:r>
            <a:r>
              <a:rPr lang="en-US" dirty="0"/>
              <a:t>2 m</a:t>
            </a:r>
            <a:r>
              <a:rPr lang="ar-SA" dirty="0"/>
              <a:t>وعمقة</a:t>
            </a:r>
            <a:r>
              <a:rPr lang="en-US" dirty="0"/>
              <a:t>30 cm</a:t>
            </a:r>
            <a:r>
              <a:rPr lang="ar-SA" dirty="0"/>
              <a:t> . أوجد </a:t>
            </a:r>
            <a:r>
              <a:rPr lang="en-US" dirty="0"/>
              <a:t>(a)</a:t>
            </a:r>
            <a:r>
              <a:rPr lang="ar-SA" dirty="0"/>
              <a:t> وزن الماء في الحمام </a:t>
            </a:r>
            <a:r>
              <a:rPr lang="en-US" dirty="0"/>
              <a:t>(b)</a:t>
            </a:r>
            <a:r>
              <a:rPr lang="ar-SA" dirty="0"/>
              <a:t> الضغط المبذول على قاع الحمام. </a:t>
            </a:r>
            <a:endParaRPr lang="en-US" dirty="0"/>
          </a:p>
          <a:p>
            <a:r>
              <a:rPr lang="en-US" b="1" dirty="0"/>
              <a:t> </a:t>
            </a:r>
            <a:endParaRPr lang="en-US" dirty="0"/>
          </a:p>
          <a:p>
            <a:r>
              <a:rPr lang="en-US" b="1" dirty="0"/>
              <a:t> </a:t>
            </a:r>
            <a:endParaRPr lang="en-US" dirty="0"/>
          </a:p>
          <a:p>
            <a:r>
              <a:rPr lang="en-US" b="1" dirty="0"/>
              <a:t>            a-</a:t>
            </a:r>
          </a:p>
          <a:p>
            <a:endParaRPr lang="en-US" b="1" u="sng" dirty="0"/>
          </a:p>
          <a:p>
            <a:endParaRPr lang="en-US" b="1" u="sng" dirty="0"/>
          </a:p>
          <a:p>
            <a:endParaRPr lang="en-US" b="1" u="sng" dirty="0"/>
          </a:p>
          <a:p>
            <a:endParaRPr lang="en-US" b="1" u="sng" dirty="0"/>
          </a:p>
          <a:p>
            <a:endParaRPr lang="en-US" b="1" u="sng" dirty="0"/>
          </a:p>
          <a:p>
            <a:endParaRPr lang="en-US" dirty="0"/>
          </a:p>
          <a:p>
            <a:r>
              <a:rPr lang="en-US" b="1" dirty="0"/>
              <a:t>         </a:t>
            </a:r>
            <a:r>
              <a:rPr lang="en-US" b="1" u="sng" dirty="0"/>
              <a:t>b-</a:t>
            </a:r>
          </a:p>
          <a:p>
            <a:endParaRPr lang="en-US" b="1" u="sng" dirty="0"/>
          </a:p>
          <a:p>
            <a:endParaRPr lang="en-US" b="1" u="sng" dirty="0"/>
          </a:p>
          <a:p>
            <a:endParaRPr lang="en-US" b="1" u="sng" dirty="0"/>
          </a:p>
          <a:p>
            <a:endParaRPr lang="en-US" b="1" u="sng" dirty="0"/>
          </a:p>
          <a:p>
            <a:endParaRPr lang="en-US" b="1" u="sng" dirty="0"/>
          </a:p>
          <a:p>
            <a:endParaRPr lang="en-US" b="1" u="sng" dirty="0"/>
          </a:p>
          <a:p>
            <a:endParaRPr lang="en-US" b="1" u="sng" dirty="0"/>
          </a:p>
          <a:p>
            <a:endParaRPr lang="en-US" b="1" u="sng" dirty="0"/>
          </a:p>
          <a:p>
            <a:r>
              <a:rPr lang="en-US" b="1" u="sng" dirty="0"/>
              <a:t> </a:t>
            </a:r>
            <a:endParaRPr lang="en-US" dirty="0"/>
          </a:p>
        </p:txBody>
      </p:sp>
      <p:pic>
        <p:nvPicPr>
          <p:cNvPr id="3" name="صورة 7"/>
          <p:cNvPicPr/>
          <p:nvPr/>
        </p:nvPicPr>
        <p:blipFill>
          <a:blip r:embed="rId2" cstate="print"/>
          <a:srcRect/>
          <a:stretch>
            <a:fillRect/>
          </a:stretch>
        </p:blipFill>
        <p:spPr bwMode="auto">
          <a:xfrm>
            <a:off x="1828800" y="2151380"/>
            <a:ext cx="5020310" cy="1811020"/>
          </a:xfrm>
          <a:prstGeom prst="rect">
            <a:avLst/>
          </a:prstGeom>
          <a:noFill/>
          <a:ln w="9525">
            <a:noFill/>
            <a:miter lim="800000"/>
            <a:headEnd/>
            <a:tailEnd/>
          </a:ln>
        </p:spPr>
      </p:pic>
      <p:pic>
        <p:nvPicPr>
          <p:cNvPr id="4" name="صورة 6"/>
          <p:cNvPicPr/>
          <p:nvPr/>
        </p:nvPicPr>
        <p:blipFill>
          <a:blip r:embed="rId3" cstate="print"/>
          <a:srcRect/>
          <a:stretch>
            <a:fillRect/>
          </a:stretch>
        </p:blipFill>
        <p:spPr bwMode="auto">
          <a:xfrm>
            <a:off x="1752600" y="4267200"/>
            <a:ext cx="4469130" cy="1511935"/>
          </a:xfrm>
          <a:prstGeom prst="rect">
            <a:avLst/>
          </a:prstGeom>
          <a:noFill/>
          <a:ln w="9525">
            <a:noFill/>
            <a:miter lim="800000"/>
            <a:headEnd/>
            <a:tailEnd/>
          </a:ln>
        </p:spPr>
      </p:pic>
    </p:spTree>
    <p:extLst>
      <p:ext uri="{BB962C8B-B14F-4D97-AF65-F5344CB8AC3E}">
        <p14:creationId xmlns:p14="http://schemas.microsoft.com/office/powerpoint/2010/main" val="3204706413"/>
      </p:ext>
    </p:extLst>
  </p:cSld>
  <p:clrMapOvr>
    <a:masterClrMapping/>
  </p:clrMapOvr>
  <mc:AlternateContent xmlns:mc="http://schemas.openxmlformats.org/markup-compatibility/2006" xmlns:p14="http://schemas.microsoft.com/office/powerpoint/2010/main">
    <mc:Choice Requires="p14">
      <p:transition spd="slow" p14:dur="2000" advTm="2961"/>
    </mc:Choice>
    <mc:Fallback xmlns="">
      <p:transition spd="slow" advTm="296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8600"/>
            <a:ext cx="7848600" cy="406265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lvl="0"/>
            <a:r>
              <a:rPr lang="en-US" sz="2400" b="1" dirty="0"/>
              <a:t>The Barometer</a:t>
            </a:r>
            <a:r>
              <a:rPr lang="ar-SA" sz="2400" b="1" dirty="0"/>
              <a:t>   (الباروميتر ) </a:t>
            </a:r>
            <a:endParaRPr lang="en-US" sz="2400" dirty="0"/>
          </a:p>
          <a:p>
            <a:r>
              <a:rPr lang="en-US" dirty="0"/>
              <a:t>Another instrument used to measure pressure is the common </a:t>
            </a:r>
            <a:r>
              <a:rPr lang="en-US" i="1" dirty="0"/>
              <a:t>barometer, </a:t>
            </a:r>
            <a:r>
              <a:rPr lang="en-US" dirty="0"/>
              <a:t>which. The barometer consists of a long, mercury-filled tube closed at one end and inverted into an open container of mercury Figure (b). The closed end of the tube is nearly a vacuum, and so its pressure can be taken as zero. Therefore, it follows that </a:t>
            </a:r>
            <a:r>
              <a:rPr lang="en-US" i="1" dirty="0"/>
              <a:t>P</a:t>
            </a:r>
            <a:r>
              <a:rPr lang="en-US" i="1" baseline="-25000" dirty="0"/>
              <a:t>0</a:t>
            </a:r>
            <a:r>
              <a:rPr lang="en-US" i="1" dirty="0"/>
              <a:t>= ρgh</a:t>
            </a:r>
            <a:r>
              <a:rPr lang="en-US" dirty="0"/>
              <a:t> where </a:t>
            </a:r>
            <a:r>
              <a:rPr lang="en-US" i="1" dirty="0"/>
              <a:t>h</a:t>
            </a:r>
            <a:r>
              <a:rPr lang="en-US" dirty="0"/>
              <a:t>is the height of the mercury column.</a:t>
            </a:r>
          </a:p>
          <a:p>
            <a:r>
              <a:rPr lang="en-US" dirty="0"/>
              <a:t> </a:t>
            </a:r>
          </a:p>
          <a:p>
            <a:pPr rtl="1"/>
            <a:r>
              <a:rPr lang="ar-SA" dirty="0"/>
              <a:t>الجهاز الثانى الذى يستخدم في قياس الضغط يسمى بالباروميتر وهو يتكون من أنبوبة طويلة مملوءة بالزئبق تنكس في وعاء مفتوح مملوء بالزئبق. النهاية المغلقة للأنبوبة تقريبا فراغ لذلك يمكن اعتبار الضغط عندها مساويا الصفر وعلى ذلك يكون </a:t>
            </a:r>
            <a:r>
              <a:rPr lang="en-US" i="1" dirty="0"/>
              <a:t>P</a:t>
            </a:r>
            <a:r>
              <a:rPr lang="en-US" i="1" baseline="-25000" dirty="0"/>
              <a:t>0</a:t>
            </a:r>
            <a:r>
              <a:rPr lang="en-US" i="1" dirty="0"/>
              <a:t> = ρgh</a:t>
            </a:r>
            <a:r>
              <a:rPr lang="ar-SA" dirty="0"/>
              <a:t> حيث </a:t>
            </a:r>
            <a:r>
              <a:rPr lang="en-US" i="1" dirty="0"/>
              <a:t>h</a:t>
            </a:r>
            <a:r>
              <a:rPr lang="ar-SA" dirty="0"/>
              <a:t> هو ارتفاع عمود الزئبق.</a:t>
            </a:r>
            <a:endParaRPr lang="en-US" dirty="0"/>
          </a:p>
          <a:p>
            <a:r>
              <a:rPr lang="en-US" dirty="0"/>
              <a:t> </a:t>
            </a:r>
          </a:p>
          <a:p>
            <a:endParaRPr lang="en-US" dirty="0"/>
          </a:p>
        </p:txBody>
      </p:sp>
      <p:pic>
        <p:nvPicPr>
          <p:cNvPr id="2" name="صورة 13"/>
          <p:cNvPicPr/>
          <p:nvPr/>
        </p:nvPicPr>
        <p:blipFill>
          <a:blip r:embed="rId2"/>
          <a:srcRect/>
          <a:stretch>
            <a:fillRect/>
          </a:stretch>
        </p:blipFill>
        <p:spPr bwMode="auto">
          <a:xfrm>
            <a:off x="6248400" y="3886200"/>
            <a:ext cx="1667510" cy="2713355"/>
          </a:xfrm>
          <a:prstGeom prst="rect">
            <a:avLst/>
          </a:prstGeom>
          <a:ln>
            <a:solidFill>
              <a:schemeClr val="tx2">
                <a:lumMod val="20000"/>
                <a:lumOff val="80000"/>
              </a:schemeClr>
            </a:solidFill>
            <a:headEnd/>
            <a:tailEnd/>
          </a:ln>
        </p:spPr>
        <p:style>
          <a:lnRef idx="1">
            <a:schemeClr val="accent1"/>
          </a:lnRef>
          <a:fillRef idx="2">
            <a:schemeClr val="accent1"/>
          </a:fillRef>
          <a:effectRef idx="1">
            <a:schemeClr val="accent1"/>
          </a:effectRef>
          <a:fontRef idx="minor">
            <a:schemeClr val="dk1"/>
          </a:fontRef>
        </p:style>
      </p:pic>
    </p:spTree>
    <p:extLst>
      <p:ext uri="{BB962C8B-B14F-4D97-AF65-F5344CB8AC3E}">
        <p14:creationId xmlns:p14="http://schemas.microsoft.com/office/powerpoint/2010/main" val="1566075685"/>
      </p:ext>
    </p:extLst>
  </p:cSld>
  <p:clrMapOvr>
    <a:masterClrMapping/>
  </p:clrMapOvr>
  <mc:AlternateContent xmlns:mc="http://schemas.openxmlformats.org/markup-compatibility/2006" xmlns:p14="http://schemas.microsoft.com/office/powerpoint/2010/main">
    <mc:Choice Requires="p14">
      <p:transition spd="slow" p14:dur="2000" advTm="51665"/>
    </mc:Choice>
    <mc:Fallback xmlns="">
      <p:transition spd="slow" advTm="5166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ressure Gau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7922416"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035646"/>
      </p:ext>
    </p:extLst>
  </p:cSld>
  <p:clrMapOvr>
    <a:masterClrMapping/>
  </p:clrMapOvr>
  <mc:AlternateContent xmlns:mc="http://schemas.openxmlformats.org/markup-compatibility/2006" xmlns:p14="http://schemas.microsoft.com/office/powerpoint/2010/main">
    <mc:Choice Requires="p14">
      <p:transition spd="slow" p14:dur="2000" advTm="49192"/>
    </mc:Choice>
    <mc:Fallback xmlns="">
      <p:transition spd="slow" advTm="4919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6200"/>
            <a:ext cx="8153400" cy="695575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a:solidFill>
                  <a:srgbClr val="FF0000"/>
                </a:solidFill>
              </a:rPr>
              <a:t>PRESSURE MEASUREMENTS</a:t>
            </a:r>
            <a:endParaRPr lang="en-US" sz="3200" dirty="0">
              <a:solidFill>
                <a:srgbClr val="FF0000"/>
              </a:solidFill>
            </a:endParaRPr>
          </a:p>
          <a:p>
            <a:pPr lvl="0"/>
            <a:r>
              <a:rPr lang="en-US" b="1" u="sng" dirty="0"/>
              <a:t>The Open Tube Manometer</a:t>
            </a:r>
            <a:r>
              <a:rPr lang="ar-SA" b="1" dirty="0"/>
              <a:t>المانومتر ذو الأنبوبة المفتوحة </a:t>
            </a:r>
            <a:endParaRPr lang="en-US" dirty="0"/>
          </a:p>
          <a:p>
            <a:pPr rtl="1"/>
            <a:r>
              <a:rPr lang="en-US" dirty="0"/>
              <a:t>One simple device for measuring pressure is the open-tube</a:t>
            </a:r>
          </a:p>
          <a:p>
            <a:pPr rtl="1"/>
            <a:r>
              <a:rPr lang="en-US" dirty="0"/>
              <a:t> manometer illustrated in figure ( a ). One end of </a:t>
            </a:r>
          </a:p>
          <a:p>
            <a:pPr rtl="1"/>
            <a:r>
              <a:rPr lang="en-US" dirty="0"/>
              <a:t>a U-shaped tube containing a liquid is open to</a:t>
            </a:r>
          </a:p>
          <a:p>
            <a:pPr rtl="1"/>
            <a:r>
              <a:rPr lang="en-US" dirty="0"/>
              <a:t> the atmosphere, and the other end is connected</a:t>
            </a:r>
          </a:p>
          <a:p>
            <a:pPr rtl="1"/>
            <a:r>
              <a:rPr lang="en-US" dirty="0"/>
              <a:t> to a system of unknown pressure </a:t>
            </a:r>
            <a:r>
              <a:rPr lang="en-US" i="1" dirty="0"/>
              <a:t>P</a:t>
            </a:r>
            <a:r>
              <a:rPr lang="en-US" dirty="0"/>
              <a:t>. The difference </a:t>
            </a:r>
          </a:p>
          <a:p>
            <a:pPr rtl="1"/>
            <a:r>
              <a:rPr lang="en-US" dirty="0"/>
              <a:t>in pressure is equal </a:t>
            </a:r>
            <a:r>
              <a:rPr lang="en-US" i="1" dirty="0"/>
              <a:t>to  </a:t>
            </a:r>
          </a:p>
          <a:p>
            <a:pPr rtl="1"/>
            <a:r>
              <a:rPr lang="en-US" i="1" dirty="0"/>
              <a:t>                                   P-P</a:t>
            </a:r>
            <a:r>
              <a:rPr lang="en-US" i="1" baseline="-25000" dirty="0"/>
              <a:t>0</a:t>
            </a:r>
            <a:r>
              <a:rPr lang="en-US" i="1" dirty="0"/>
              <a:t> = ρgh </a:t>
            </a:r>
            <a:r>
              <a:rPr lang="en-US" dirty="0"/>
              <a:t>;</a:t>
            </a:r>
          </a:p>
          <a:p>
            <a:pPr rtl="1"/>
            <a:r>
              <a:rPr lang="en-US" dirty="0"/>
              <a:t> hence, The pressure :</a:t>
            </a:r>
          </a:p>
          <a:p>
            <a:pPr rtl="1"/>
            <a:r>
              <a:rPr lang="en-US" i="1" dirty="0"/>
              <a:t>                                 P= P</a:t>
            </a:r>
            <a:r>
              <a:rPr lang="en-US" i="1" baseline="-25000" dirty="0"/>
              <a:t>0</a:t>
            </a:r>
            <a:r>
              <a:rPr lang="en-US" i="1" dirty="0"/>
              <a:t> +ρgh   </a:t>
            </a:r>
          </a:p>
          <a:p>
            <a:pPr rtl="1"/>
            <a:r>
              <a:rPr lang="en-US" dirty="0"/>
              <a:t>is called the </a:t>
            </a:r>
            <a:r>
              <a:rPr lang="en-US" dirty="0">
                <a:solidFill>
                  <a:srgbClr val="FF0000"/>
                </a:solidFill>
              </a:rPr>
              <a:t>absolute pressure</a:t>
            </a:r>
            <a:r>
              <a:rPr lang="en-US" dirty="0"/>
              <a:t>, and the difference</a:t>
            </a:r>
          </a:p>
          <a:p>
            <a:pPr rtl="1"/>
            <a:r>
              <a:rPr lang="en-US" dirty="0"/>
              <a:t> is called the     </a:t>
            </a:r>
            <a:r>
              <a:rPr lang="en-US" dirty="0">
                <a:solidFill>
                  <a:srgbClr val="FF0000"/>
                </a:solidFill>
              </a:rPr>
              <a:t>gauge pressure</a:t>
            </a:r>
            <a:r>
              <a:rPr lang="en-US" dirty="0"/>
              <a:t>.</a:t>
            </a:r>
          </a:p>
          <a:p>
            <a:pPr rtl="1"/>
            <a:r>
              <a:rPr lang="en-US" dirty="0"/>
              <a:t> The latter is the value that normally </a:t>
            </a:r>
          </a:p>
          <a:p>
            <a:pPr rtl="1"/>
            <a:r>
              <a:rPr lang="en-US" dirty="0"/>
              <a:t>appears on a pressure gauge.</a:t>
            </a:r>
          </a:p>
          <a:p>
            <a:pPr rtl="1"/>
            <a:r>
              <a:rPr lang="en-US" dirty="0"/>
              <a:t>For example, the pressure you measure in your bicycle tire is the </a:t>
            </a:r>
            <a:r>
              <a:rPr lang="en-US" dirty="0">
                <a:solidFill>
                  <a:srgbClr val="FF0000"/>
                </a:solidFill>
              </a:rPr>
              <a:t>gauge pressure</a:t>
            </a:r>
            <a:r>
              <a:rPr lang="en-US" dirty="0"/>
              <a:t>. </a:t>
            </a:r>
          </a:p>
          <a:p>
            <a:pPr algn="r" rtl="1"/>
            <a:r>
              <a:rPr lang="ar-SA" dirty="0"/>
              <a:t>المانومتر ذو الانبوبة المفتوحة يعتبر واحدا من الوسائل المستخدمة لقياس الضغط ويتكون من أنبوبة على شكل حرف </a:t>
            </a:r>
            <a:r>
              <a:rPr lang="en-US" dirty="0"/>
              <a:t>U</a:t>
            </a:r>
            <a:r>
              <a:rPr lang="ar-SA" dirty="0"/>
              <a:t> تحتوى على سائل . أحد طرفيها معرض للهواء بينما الطرف الثانى يوصل بالوعاء المراد قياس ضغطة فيكون فرق الضغط </a:t>
            </a:r>
            <a:r>
              <a:rPr lang="en-US" dirty="0"/>
              <a:t>P-P</a:t>
            </a:r>
            <a:r>
              <a:rPr lang="en-US" baseline="-25000" dirty="0"/>
              <a:t>0</a:t>
            </a:r>
            <a:r>
              <a:rPr lang="en-US" dirty="0"/>
              <a:t> = ρgh</a:t>
            </a:r>
            <a:r>
              <a:rPr lang="ar-SA" dirty="0"/>
              <a:t> لذلك يكون الضغط</a:t>
            </a:r>
            <a:endParaRPr lang="en-US" dirty="0"/>
          </a:p>
          <a:p>
            <a:pPr algn="ctr"/>
            <a:r>
              <a:rPr lang="en-US" i="1" dirty="0"/>
              <a:t>P = P</a:t>
            </a:r>
            <a:r>
              <a:rPr lang="en-US" i="1" baseline="-25000" dirty="0"/>
              <a:t>0</a:t>
            </a:r>
            <a:r>
              <a:rPr lang="en-US" i="1" dirty="0"/>
              <a:t> + ρgh</a:t>
            </a:r>
            <a:endParaRPr lang="en-US" dirty="0"/>
          </a:p>
          <a:p>
            <a:pPr rtl="1"/>
            <a:r>
              <a:rPr lang="ar-SA" dirty="0"/>
              <a:t> </a:t>
            </a:r>
            <a:endParaRPr lang="en-US" dirty="0"/>
          </a:p>
          <a:p>
            <a:endParaRPr lang="en-US" dirty="0"/>
          </a:p>
        </p:txBody>
      </p:sp>
      <p:pic>
        <p:nvPicPr>
          <p:cNvPr id="11" name="صورة 17"/>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219200"/>
            <a:ext cx="2263775" cy="2495550"/>
          </a:xfrm>
          <a:prstGeom prst="rect">
            <a:avLst/>
          </a:prstGeom>
          <a:noFill/>
          <a:ln>
            <a:noFill/>
          </a:ln>
        </p:spPr>
      </p:pic>
    </p:spTree>
    <p:extLst>
      <p:ext uri="{BB962C8B-B14F-4D97-AF65-F5344CB8AC3E}">
        <p14:creationId xmlns:p14="http://schemas.microsoft.com/office/powerpoint/2010/main" val="2378024957"/>
      </p:ext>
    </p:extLst>
  </p:cSld>
  <p:clrMapOvr>
    <a:masterClrMapping/>
  </p:clrMapOvr>
  <mc:AlternateContent xmlns:mc="http://schemas.openxmlformats.org/markup-compatibility/2006" xmlns:p14="http://schemas.microsoft.com/office/powerpoint/2010/main">
    <mc:Choice Requires="p14">
      <p:transition spd="slow" p14:dur="2000" advTm="95596"/>
    </mc:Choice>
    <mc:Fallback xmlns="">
      <p:transition spd="slow" advTm="9559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1.4 Pressure Gau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7922416"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270232"/>
      </p:ext>
    </p:extLst>
  </p:cSld>
  <p:clrMapOvr>
    <a:masterClrMapping/>
  </p:clrMapOvr>
  <mc:AlternateContent xmlns:mc="http://schemas.openxmlformats.org/markup-compatibility/2006" xmlns:p14="http://schemas.microsoft.com/office/powerpoint/2010/main">
    <mc:Choice Requires="p14">
      <p:transition spd="slow" p14:dur="2000" advTm="41449"/>
    </mc:Choice>
    <mc:Fallback xmlns="">
      <p:transition spd="slow" advTm="4144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ressure Gau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793553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399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hydrostatics? Definition of Fluid All matter can be divided into 2 major classes 1) Solid 2) Fluids The difference..."/>
          <p:cNvPicPr>
            <a:picLocks noChangeAspect="1" noChangeArrowheads="1"/>
          </p:cNvPicPr>
          <p:nvPr/>
        </p:nvPicPr>
        <p:blipFill rotWithShape="1">
          <a:blip r:embed="rId2">
            <a:extLst>
              <a:ext uri="{28A0092B-C50C-407E-A947-70E740481C1C}">
                <a14:useLocalDpi xmlns:a14="http://schemas.microsoft.com/office/drawing/2010/main" val="0"/>
              </a:ext>
            </a:extLst>
          </a:blip>
          <a:srcRect t="16193"/>
          <a:stretch/>
        </p:blipFill>
        <p:spPr bwMode="auto">
          <a:xfrm>
            <a:off x="0" y="0"/>
            <a:ext cx="8153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06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76200" y="152400"/>
            <a:ext cx="8001000" cy="569386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b="1" u="sng" dirty="0"/>
              <a:t>A fluid</a:t>
            </a:r>
            <a:r>
              <a:rPr lang="en-US" sz="2800" b="1" dirty="0"/>
              <a:t> : </a:t>
            </a:r>
            <a:r>
              <a:rPr lang="en-US" sz="2800" dirty="0"/>
              <a:t>is a collection of molecules that are randomly arranged and held together by weak cohesive forces and by forces exerted by the walls of a container. Both liquids and gases are fluids.</a:t>
            </a:r>
          </a:p>
          <a:p>
            <a:pPr algn="r" rtl="1"/>
            <a:r>
              <a:rPr lang="ar-SA" sz="2800" dirty="0"/>
              <a:t>يعرف المائع على أن تجمع من الجزيئات تترتب مع بعضها بشكل عشوائي وترتبط فيما بينها بقوى تماسك ضعيفة وبالقوى المبذولة بواسطة جدار الوعاء الذى يحوى المائع. كل من الغازات والسوائل موائع.</a:t>
            </a:r>
            <a:endParaRPr lang="en-US" sz="2800" dirty="0"/>
          </a:p>
          <a:p>
            <a:r>
              <a:rPr lang="en-US" sz="2800" dirty="0"/>
              <a:t> </a:t>
            </a:r>
          </a:p>
          <a:p>
            <a:pPr rtl="1"/>
            <a:r>
              <a:rPr lang="en-US" sz="2800" b="1" i="1" dirty="0"/>
              <a:t>First, we consider the mechanics of a fluid at rest—that is, fluid statics</a:t>
            </a:r>
            <a:endParaRPr lang="en-US" sz="2800" i="1" dirty="0"/>
          </a:p>
          <a:p>
            <a:endParaRPr lang="en-US" sz="2800"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4790708"/>
      </p:ext>
    </p:extLst>
  </p:cSld>
  <p:clrMapOvr>
    <a:masterClrMapping/>
  </p:clrMapOvr>
  <mc:AlternateContent xmlns:mc="http://schemas.openxmlformats.org/markup-compatibility/2006" xmlns:p14="http://schemas.microsoft.com/office/powerpoint/2010/main">
    <mc:Choice Requires="p14">
      <p:transition spd="slow" p14:dur="2000" advTm="78624"/>
    </mc:Choice>
    <mc:Fallback xmlns="">
      <p:transition spd="slow" advTm="78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عنصر نائب للمحتوى 1"/>
          <p:cNvGraphicFramePr>
            <a:graphicFrameLocks noGrp="1"/>
          </p:cNvGraphicFramePr>
          <p:nvPr>
            <p:ph idx="1"/>
            <p:extLst>
              <p:ext uri="{D42A27DB-BD31-4B8C-83A1-F6EECF244321}">
                <p14:modId xmlns:p14="http://schemas.microsoft.com/office/powerpoint/2010/main" val="1462151634"/>
              </p:ext>
            </p:extLst>
          </p:nvPr>
        </p:nvGraphicFramePr>
        <p:xfrm>
          <a:off x="304800" y="228600"/>
          <a:ext cx="7696200" cy="6356730"/>
        </p:xfrm>
        <a:graphic>
          <a:graphicData uri="http://schemas.openxmlformats.org/drawingml/2006/table">
            <a:tbl>
              <a:tblPr firstRow="1" bandRow="1">
                <a:tableStyleId>{5C22544A-7EE6-4342-B048-85BDC9FD1C3A}</a:tableStyleId>
              </a:tblPr>
              <a:tblGrid>
                <a:gridCol w="2565400">
                  <a:extLst>
                    <a:ext uri="{9D8B030D-6E8A-4147-A177-3AD203B41FA5}">
                      <a16:colId xmlns:a16="http://schemas.microsoft.com/office/drawing/2014/main" val="20000"/>
                    </a:ext>
                  </a:extLst>
                </a:gridCol>
                <a:gridCol w="2565400">
                  <a:extLst>
                    <a:ext uri="{9D8B030D-6E8A-4147-A177-3AD203B41FA5}">
                      <a16:colId xmlns:a16="http://schemas.microsoft.com/office/drawing/2014/main" val="20001"/>
                    </a:ext>
                  </a:extLst>
                </a:gridCol>
                <a:gridCol w="2565400">
                  <a:extLst>
                    <a:ext uri="{9D8B030D-6E8A-4147-A177-3AD203B41FA5}">
                      <a16:colId xmlns:a16="http://schemas.microsoft.com/office/drawing/2014/main" val="20002"/>
                    </a:ext>
                  </a:extLst>
                </a:gridCol>
              </a:tblGrid>
              <a:tr h="929252">
                <a:tc gridSpan="3">
                  <a:txBody>
                    <a:bodyPr/>
                    <a:lstStyle/>
                    <a:p>
                      <a:pPr algn="ctr"/>
                      <a:r>
                        <a:rPr lang="en-US" sz="4800" dirty="0"/>
                        <a:t>Fluid at Rest</a:t>
                      </a:r>
                    </a:p>
                  </a:txBody>
                  <a:tcPr anchor="ctr">
                    <a:solidFill>
                      <a:schemeClr val="accent6"/>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47418">
                <a:tc gridSpan="3">
                  <a:txBody>
                    <a:bodyPr/>
                    <a:lstStyle/>
                    <a:p>
                      <a:pPr algn="ctr"/>
                      <a:r>
                        <a:rPr lang="en-US" sz="2000" dirty="0"/>
                        <a:t>The tree common states or phases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447418">
                <a:tc>
                  <a:txBody>
                    <a:bodyPr/>
                    <a:lstStyle/>
                    <a:p>
                      <a:pPr algn="ctr"/>
                      <a:r>
                        <a:rPr lang="en-US" sz="2000" dirty="0"/>
                        <a:t>solid</a:t>
                      </a:r>
                    </a:p>
                  </a:txBody>
                  <a:tcPr/>
                </a:tc>
                <a:tc>
                  <a:txBody>
                    <a:bodyPr/>
                    <a:lstStyle/>
                    <a:p>
                      <a:pPr algn="ctr"/>
                      <a:r>
                        <a:rPr lang="en-US" sz="2000" dirty="0"/>
                        <a:t>liquid</a:t>
                      </a:r>
                    </a:p>
                  </a:txBody>
                  <a:tcPr/>
                </a:tc>
                <a:tc>
                  <a:txBody>
                    <a:bodyPr/>
                    <a:lstStyle/>
                    <a:p>
                      <a:pPr algn="ctr"/>
                      <a:r>
                        <a:rPr lang="en-US" sz="2000" dirty="0"/>
                        <a:t>gas</a:t>
                      </a:r>
                    </a:p>
                  </a:txBody>
                  <a:tcPr/>
                </a:tc>
                <a:extLst>
                  <a:ext uri="{0D108BD9-81ED-4DB2-BD59-A6C34878D82A}">
                    <a16:rowId xmlns:a16="http://schemas.microsoft.com/office/drawing/2014/main" val="10002"/>
                  </a:ext>
                </a:extLst>
              </a:tr>
              <a:tr h="791585">
                <a:tc>
                  <a:txBody>
                    <a:bodyPr/>
                    <a:lstStyle/>
                    <a:p>
                      <a:pPr algn="ctr"/>
                      <a:r>
                        <a:rPr lang="en-US" sz="2000" dirty="0"/>
                        <a:t>Fixed shape &amp; size</a:t>
                      </a:r>
                    </a:p>
                  </a:txBody>
                  <a:tcPr/>
                </a:tc>
                <a:tc>
                  <a:txBody>
                    <a:bodyPr/>
                    <a:lstStyle/>
                    <a:p>
                      <a:pPr algn="ctr"/>
                      <a:r>
                        <a:rPr lang="en-US" sz="2000" dirty="0"/>
                        <a:t>Can not maintain a fixed shape </a:t>
                      </a:r>
                    </a:p>
                  </a:txBody>
                  <a:tcPr>
                    <a:solidFill>
                      <a:srgbClr val="99FF99"/>
                    </a:solidFill>
                  </a:tcPr>
                </a:tc>
                <a:tc>
                  <a:txBody>
                    <a:bodyPr/>
                    <a:lstStyle/>
                    <a:p>
                      <a:pPr algn="ctr"/>
                      <a:r>
                        <a:rPr lang="en-US" sz="2000" dirty="0"/>
                        <a:t>Neither a fixed shape nor a fixed volume</a:t>
                      </a:r>
                    </a:p>
                  </a:txBody>
                  <a:tcPr>
                    <a:solidFill>
                      <a:srgbClr val="99FF99"/>
                    </a:solidFill>
                  </a:tcPr>
                </a:tc>
                <a:extLst>
                  <a:ext uri="{0D108BD9-81ED-4DB2-BD59-A6C34878D82A}">
                    <a16:rowId xmlns:a16="http://schemas.microsoft.com/office/drawing/2014/main" val="10003"/>
                  </a:ext>
                </a:extLst>
              </a:tr>
              <a:tr h="791585">
                <a:tc>
                  <a:txBody>
                    <a:bodyPr/>
                    <a:lstStyle/>
                    <a:p>
                      <a:pPr algn="ctr"/>
                      <a:r>
                        <a:rPr lang="en-US" sz="2000" dirty="0"/>
                        <a:t>Large force applied to solid</a:t>
                      </a:r>
                    </a:p>
                  </a:txBody>
                  <a:tcPr/>
                </a:tc>
                <a:tc>
                  <a:txBody>
                    <a:bodyPr/>
                    <a:lstStyle/>
                    <a:p>
                      <a:pPr algn="ctr"/>
                      <a:r>
                        <a:rPr lang="en-US" sz="2000" dirty="0"/>
                        <a:t>Takes on the shape of its container</a:t>
                      </a:r>
                    </a:p>
                  </a:txBody>
                  <a:tcPr>
                    <a:solidFill>
                      <a:srgbClr val="99FF99"/>
                    </a:solidFill>
                  </a:tcPr>
                </a:tc>
                <a:tc>
                  <a:txBody>
                    <a:bodyPr/>
                    <a:lstStyle/>
                    <a:p>
                      <a:pPr algn="ctr"/>
                      <a:r>
                        <a:rPr lang="en-US" sz="2000" dirty="0"/>
                        <a:t>Expand to fill its container</a:t>
                      </a:r>
                    </a:p>
                  </a:txBody>
                  <a:tcPr>
                    <a:solidFill>
                      <a:srgbClr val="99FF99"/>
                    </a:solidFill>
                  </a:tcPr>
                </a:tc>
                <a:extLst>
                  <a:ext uri="{0D108BD9-81ED-4DB2-BD59-A6C34878D82A}">
                    <a16:rowId xmlns:a16="http://schemas.microsoft.com/office/drawing/2014/main" val="10004"/>
                  </a:ext>
                </a:extLst>
              </a:tr>
              <a:tr h="791585">
                <a:tc>
                  <a:txBody>
                    <a:bodyPr/>
                    <a:lstStyle/>
                    <a:p>
                      <a:pPr algn="ctr"/>
                      <a:r>
                        <a:rPr lang="en-US" sz="2000" dirty="0"/>
                        <a:t>Does not readily change</a:t>
                      </a:r>
                      <a:r>
                        <a:rPr lang="en-US" sz="2000" baseline="0" dirty="0"/>
                        <a:t> its shape or volume</a:t>
                      </a:r>
                      <a:endParaRPr lang="en-US" sz="2000" dirty="0"/>
                    </a:p>
                  </a:txBody>
                  <a:tcPr/>
                </a:tc>
                <a:tc>
                  <a:txBody>
                    <a:bodyPr/>
                    <a:lstStyle/>
                    <a:p>
                      <a:pPr algn="ctr"/>
                      <a:r>
                        <a:rPr lang="en-US" sz="2000" dirty="0"/>
                        <a:t>Not readily compressible</a:t>
                      </a:r>
                    </a:p>
                  </a:txBody>
                  <a:tcPr>
                    <a:solidFill>
                      <a:srgbClr val="99FF99"/>
                    </a:solidFill>
                  </a:tcPr>
                </a:tc>
                <a:tc>
                  <a:txBody>
                    <a:bodyPr/>
                    <a:lstStyle/>
                    <a:p>
                      <a:pPr algn="ctr"/>
                      <a:endParaRPr lang="en-US" sz="2000" dirty="0"/>
                    </a:p>
                  </a:txBody>
                  <a:tcPr>
                    <a:solidFill>
                      <a:srgbClr val="99FF99"/>
                    </a:solidFill>
                  </a:tcPr>
                </a:tc>
                <a:extLst>
                  <a:ext uri="{0D108BD9-81ED-4DB2-BD59-A6C34878D82A}">
                    <a16:rowId xmlns:a16="http://schemas.microsoft.com/office/drawing/2014/main" val="10005"/>
                  </a:ext>
                </a:extLst>
              </a:tr>
              <a:tr h="1135752">
                <a:tc>
                  <a:txBody>
                    <a:bodyPr/>
                    <a:lstStyle/>
                    <a:p>
                      <a:pPr algn="ctr"/>
                      <a:endParaRPr lang="en-US" sz="2000"/>
                    </a:p>
                  </a:txBody>
                  <a:tcPr/>
                </a:tc>
                <a:tc>
                  <a:txBody>
                    <a:bodyPr/>
                    <a:lstStyle/>
                    <a:p>
                      <a:pPr algn="ctr"/>
                      <a:r>
                        <a:rPr lang="en-US" sz="2000" dirty="0"/>
                        <a:t>Volume can be changed significantly</a:t>
                      </a:r>
                      <a:r>
                        <a:rPr lang="en-US" sz="2000" baseline="0" dirty="0"/>
                        <a:t> only by a very large force</a:t>
                      </a:r>
                      <a:endParaRPr lang="en-US" sz="2000" dirty="0"/>
                    </a:p>
                  </a:txBody>
                  <a:tcPr>
                    <a:solidFill>
                      <a:srgbClr val="99FF99"/>
                    </a:solidFill>
                  </a:tcPr>
                </a:tc>
                <a:tc>
                  <a:txBody>
                    <a:bodyPr/>
                    <a:lstStyle/>
                    <a:p>
                      <a:pPr algn="ctr"/>
                      <a:endParaRPr lang="en-US" sz="2000" dirty="0"/>
                    </a:p>
                  </a:txBody>
                  <a:tcPr>
                    <a:solidFill>
                      <a:srgbClr val="99FF99"/>
                    </a:solidFill>
                  </a:tcPr>
                </a:tc>
                <a:extLst>
                  <a:ext uri="{0D108BD9-81ED-4DB2-BD59-A6C34878D82A}">
                    <a16:rowId xmlns:a16="http://schemas.microsoft.com/office/drawing/2014/main" val="10006"/>
                  </a:ext>
                </a:extLst>
              </a:tr>
              <a:tr h="418737">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148642411"/>
      </p:ext>
    </p:extLst>
  </p:cSld>
  <p:clrMapOvr>
    <a:masterClrMapping/>
  </p:clrMapOvr>
  <mc:AlternateContent xmlns:mc="http://schemas.openxmlformats.org/markup-compatibility/2006" xmlns:p14="http://schemas.microsoft.com/office/powerpoint/2010/main">
    <mc:Choice Requires="p14">
      <p:transition spd="slow" p14:dur="2000" advTm="114740"/>
    </mc:Choice>
    <mc:Fallback xmlns="">
      <p:transition spd="slow" advTm="11474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152400" y="304800"/>
            <a:ext cx="8006288" cy="6324600"/>
            <a:chOff x="152400" y="304800"/>
            <a:chExt cx="8006288" cy="6324600"/>
          </a:xfrm>
        </p:grpSpPr>
        <p:pic>
          <p:nvPicPr>
            <p:cNvPr id="1030" name="Picture 6" descr="PRESSURE &amp; HEAD (PAR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8006288" cy="6324600"/>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p:cNvSpPr txBox="1"/>
            <p:nvPr/>
          </p:nvSpPr>
          <p:spPr>
            <a:xfrm>
              <a:off x="152400" y="6248400"/>
              <a:ext cx="3429000" cy="38100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endParaRPr lang="en-US" dirty="0"/>
            </a:p>
          </p:txBody>
        </p:sp>
      </p:grpSp>
    </p:spTree>
    <p:extLst>
      <p:ext uri="{BB962C8B-B14F-4D97-AF65-F5344CB8AC3E}">
        <p14:creationId xmlns:p14="http://schemas.microsoft.com/office/powerpoint/2010/main" val="3830047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mage3.slideserve.com/7044201/density-n.jp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2710" t="4887" r="1748" b="3068"/>
          <a:stretch/>
        </p:blipFill>
        <p:spPr bwMode="auto">
          <a:xfrm>
            <a:off x="0" y="304800"/>
            <a:ext cx="8077200" cy="6400799"/>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0" y="152400"/>
            <a:ext cx="1066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3315758"/>
      </p:ext>
    </p:extLst>
  </p:cSld>
  <p:clrMapOvr>
    <a:masterClrMapping/>
  </p:clrMapOvr>
  <mc:AlternateContent xmlns:mc="http://schemas.openxmlformats.org/markup-compatibility/2006" xmlns:p14="http://schemas.microsoft.com/office/powerpoint/2010/main">
    <mc:Choice Requires="p14">
      <p:transition spd="slow" p14:dur="2000" advTm="53640"/>
    </mc:Choice>
    <mc:Fallback xmlns="">
      <p:transition spd="slow" advTm="5364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3.slideserve.com/6931404/density-example3-n.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8127999"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174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Density is the amount of matter in a given    volume or space   Gasses are the least dense form of matter   Liquid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34634"/>
            <a:ext cx="8146473" cy="6823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0627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وافر">
  <a:themeElements>
    <a:clrScheme name="وافر">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وافر">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وافر">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1683</TotalTime>
  <Words>820</Words>
  <Application>Microsoft Office PowerPoint</Application>
  <PresentationFormat>On-screen Show (4:3)</PresentationFormat>
  <Paragraphs>87</Paragraphs>
  <Slides>28</Slides>
  <Notes>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Calibri</vt:lpstr>
      <vt:lpstr>Cambria Math</vt:lpstr>
      <vt:lpstr>Trebuchet MS</vt:lpstr>
      <vt:lpstr>Wingdings</vt:lpstr>
      <vt:lpstr>Wingdings 2</vt:lpstr>
      <vt:lpstr>وافر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Naim Al Hussaini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Two</dc:title>
  <dc:creator>Ali</dc:creator>
  <cp:lastModifiedBy>win11</cp:lastModifiedBy>
  <cp:revision>154</cp:revision>
  <dcterms:created xsi:type="dcterms:W3CDTF">2018-10-17T10:13:19Z</dcterms:created>
  <dcterms:modified xsi:type="dcterms:W3CDTF">2025-04-21T05:41:09Z</dcterms:modified>
</cp:coreProperties>
</file>